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slideLayout" Target="../slideLayouts/slideLayout3.xml"/><Relationship Id="rId6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slideLayout" Target="../slideLayouts/slideLayout8.xml"/><Relationship Id="rId9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slideLayout" Target="../slideLayouts/slideLayout10.xml"/><Relationship Id="rId1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75772" y="738188"/>
            <a:ext cx="7765256" cy="1295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Parameter-Efficient Fine-Tuning (PEFT) Techniques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6175772" y="2329220"/>
            <a:ext cx="7765256" cy="3938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1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 Project Presentation on Advanced Model Optimization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6175772" y="3141583"/>
            <a:ext cx="259163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Institute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175772" y="3662482"/>
            <a:ext cx="3642360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LD College of Engineering, Ahmedabad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6175772" y="4489490"/>
            <a:ext cx="259163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Course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6175772" y="5010388"/>
            <a:ext cx="3642360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Machine Learning Using Python — B.E. Semester V (AI-ML Branch)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306288" y="3141583"/>
            <a:ext cx="259163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Guided By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06288" y="3662482"/>
            <a:ext cx="3642360" cy="3150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Prof. Maitrik Shah</a:t>
            </a:r>
            <a:endParaRPr lang="en-US" sz="1550" dirty="0"/>
          </a:p>
        </p:txBody>
      </p:sp>
      <p:sp>
        <p:nvSpPr>
          <p:cNvPr id="11" name="Text 8"/>
          <p:cNvSpPr/>
          <p:nvPr/>
        </p:nvSpPr>
        <p:spPr>
          <a:xfrm>
            <a:off x="10306288" y="4174450"/>
            <a:ext cx="2591633" cy="3239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Prepared By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10306288" y="4695349"/>
            <a:ext cx="3642360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Makadiya Deep Dineshbhai (230280152034)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10306288" y="5394365"/>
            <a:ext cx="3642360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Dholakiya Mayur Ashokbhai (230280152018)</a:t>
            </a:r>
            <a:endParaRPr lang="en-US" sz="1550" dirty="0"/>
          </a:p>
        </p:txBody>
      </p:sp>
      <p:sp>
        <p:nvSpPr>
          <p:cNvPr id="14" name="Text 11"/>
          <p:cNvSpPr/>
          <p:nvPr/>
        </p:nvSpPr>
        <p:spPr>
          <a:xfrm>
            <a:off x="10306288" y="6093381"/>
            <a:ext cx="3642360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Balar Maulik Ghanshyambhai (230280152005)</a:t>
            </a:r>
            <a:endParaRPr lang="en-US" sz="1550" dirty="0"/>
          </a:p>
        </p:txBody>
      </p:sp>
      <p:sp>
        <p:nvSpPr>
          <p:cNvPr id="15" name="Text 12"/>
          <p:cNvSpPr/>
          <p:nvPr/>
        </p:nvSpPr>
        <p:spPr>
          <a:xfrm>
            <a:off x="10306288" y="6792397"/>
            <a:ext cx="3642360" cy="630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Gajera Kuldeep Vipulbhai (230280152020)</a:t>
            </a:r>
            <a:endParaRPr lang="en-US" sz="15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6628" y="872609"/>
            <a:ext cx="6700361" cy="607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Abstract: The Essence of PEFT</a:t>
            </a:r>
            <a:endParaRPr lang="en-US" sz="3800" dirty="0"/>
          </a:p>
        </p:txBody>
      </p:sp>
      <p:sp>
        <p:nvSpPr>
          <p:cNvPr id="4" name="Text 1"/>
          <p:cNvSpPr/>
          <p:nvPr/>
        </p:nvSpPr>
        <p:spPr>
          <a:xfrm>
            <a:off x="646628" y="1757482"/>
            <a:ext cx="7850743" cy="5912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project explores Parameter-Efficient Fine-Tuning (PEFT) methods to address the computational demands of fine-tuning large pre-trained models (LLMs) like BERT.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46628" y="2556510"/>
            <a:ext cx="3832979" cy="2307908"/>
          </a:xfrm>
          <a:prstGeom prst="roundRect">
            <a:avLst>
              <a:gd name="adj" fmla="val 4754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768" y="2556510"/>
            <a:ext cx="91440" cy="23079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22734" y="2764036"/>
            <a:ext cx="2431137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is PEFT?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922734" y="3178731"/>
            <a:ext cx="3349347" cy="1478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Optimisation techniques to train only a small subset of parameters (typically &lt;1%) while freezing the bulk of the pre-trained model's weights.</a:t>
            </a:r>
            <a:endParaRPr lang="en-US" sz="1450" dirty="0"/>
          </a:p>
        </p:txBody>
      </p:sp>
      <p:sp>
        <p:nvSpPr>
          <p:cNvPr id="9" name="Shape 5"/>
          <p:cNvSpPr/>
          <p:nvPr/>
        </p:nvSpPr>
        <p:spPr>
          <a:xfrm>
            <a:off x="4664273" y="2556510"/>
            <a:ext cx="3833098" cy="2307908"/>
          </a:xfrm>
          <a:prstGeom prst="roundRect">
            <a:avLst>
              <a:gd name="adj" fmla="val 4754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1413" y="2556510"/>
            <a:ext cx="91440" cy="230790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940379" y="2764036"/>
            <a:ext cx="2431137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is it Important?</a:t>
            </a:r>
            <a:endParaRPr lang="en-US" sz="1900" dirty="0"/>
          </a:p>
        </p:txBody>
      </p:sp>
      <p:sp>
        <p:nvSpPr>
          <p:cNvPr id="12" name="Text 7"/>
          <p:cNvSpPr/>
          <p:nvPr/>
        </p:nvSpPr>
        <p:spPr>
          <a:xfrm>
            <a:off x="4940379" y="3178731"/>
            <a:ext cx="3349466" cy="11825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Reduces training time, memory consumption, and storage requirements for task-specific models, making LPMs accessible.</a:t>
            </a:r>
            <a:endParaRPr lang="en-US" sz="1450" dirty="0"/>
          </a:p>
        </p:txBody>
      </p:sp>
      <p:sp>
        <p:nvSpPr>
          <p:cNvPr id="13" name="Shape 8"/>
          <p:cNvSpPr/>
          <p:nvPr/>
        </p:nvSpPr>
        <p:spPr>
          <a:xfrm>
            <a:off x="646628" y="5049083"/>
            <a:ext cx="3832979" cy="2307908"/>
          </a:xfrm>
          <a:prstGeom prst="roundRect">
            <a:avLst>
              <a:gd name="adj" fmla="val 4754"/>
            </a:avLst>
          </a:prstGeom>
          <a:solidFill>
            <a:srgbClr val="FFFFFF"/>
          </a:solidFill>
          <a:ln w="22860">
            <a:solidFill>
              <a:srgbClr val="BACFDD"/>
            </a:solidFill>
            <a:prstDash val="solid"/>
          </a:ln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68" y="5049083"/>
            <a:ext cx="91440" cy="2307908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922734" y="5256609"/>
            <a:ext cx="2431137" cy="3038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Project Outcome</a:t>
            </a:r>
            <a:endParaRPr lang="en-US" sz="1900" dirty="0"/>
          </a:p>
        </p:txBody>
      </p:sp>
      <p:sp>
        <p:nvSpPr>
          <p:cNvPr id="16" name="Text 10"/>
          <p:cNvSpPr/>
          <p:nvPr/>
        </p:nvSpPr>
        <p:spPr>
          <a:xfrm>
            <a:off x="922734" y="5671304"/>
            <a:ext cx="3349347" cy="14781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Demonstrate that PEFT methods (LoRA, QLoRA) achieve near-full fine-tuning performance on the SST-2 dataset with significantly less resource usage.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18624" y="328851"/>
            <a:ext cx="6495098" cy="3935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The Challenge: Moving Beyond Full Fine-Tuning</a:t>
            </a:r>
            <a:endParaRPr lang="en-US" sz="2450" dirty="0"/>
          </a:p>
        </p:txBody>
      </p:sp>
      <p:sp>
        <p:nvSpPr>
          <p:cNvPr id="3" name="Text 1"/>
          <p:cNvSpPr/>
          <p:nvPr/>
        </p:nvSpPr>
        <p:spPr>
          <a:xfrm>
            <a:off x="418624" y="1021318"/>
            <a:ext cx="2342078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063E5F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Full Fine-Tuning (FFT) Limitations</a:t>
            </a: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418624" y="1337548"/>
            <a:ext cx="6750725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computational cost: requires significant GPU/TPU resources.</a:t>
            </a:r>
            <a:endParaRPr lang="en-US" sz="900" dirty="0"/>
          </a:p>
        </p:txBody>
      </p:sp>
      <p:sp>
        <p:nvSpPr>
          <p:cNvPr id="5" name="Text 3"/>
          <p:cNvSpPr/>
          <p:nvPr/>
        </p:nvSpPr>
        <p:spPr>
          <a:xfrm>
            <a:off x="418624" y="1570792"/>
            <a:ext cx="6750725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Massive storage: need to save a full copy of the model weights for every task.</a:t>
            </a:r>
            <a:endParaRPr lang="en-US" sz="900" dirty="0"/>
          </a:p>
        </p:txBody>
      </p:sp>
      <p:sp>
        <p:nvSpPr>
          <p:cNvPr id="6" name="Text 4"/>
          <p:cNvSpPr/>
          <p:nvPr/>
        </p:nvSpPr>
        <p:spPr>
          <a:xfrm>
            <a:off x="418624" y="1804035"/>
            <a:ext cx="6750725" cy="1914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1500"/>
              </a:lnSpc>
              <a:buSzPct val="100000"/>
              <a:buChar char="•"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Slower convergence and higher risk of catastrophic forgetting.</a:t>
            </a:r>
            <a:endParaRPr lang="en-US" sz="900" dirty="0"/>
          </a:p>
        </p:txBody>
      </p:sp>
      <p:pic>
        <p:nvPicPr>
          <p:cNvPr id="7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8672" y="1036320"/>
            <a:ext cx="6750725" cy="675072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418624" y="8101013"/>
            <a:ext cx="3829883" cy="3146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Introducing Core PEFT Techniques</a:t>
            </a:r>
            <a:endParaRPr lang="en-US" sz="19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624" y="8595122"/>
            <a:ext cx="298966" cy="298966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418624" y="9043511"/>
            <a:ext cx="1573887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AdapterFusion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418624" y="9311878"/>
            <a:ext cx="4498062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Injecting small, new layers (adapters) into the pre-trained model's architecture.</a:t>
            </a:r>
            <a:endParaRPr lang="en-US" sz="900" dirty="0"/>
          </a:p>
        </p:txBody>
      </p:sp>
      <p:pic>
        <p:nvPicPr>
          <p:cNvPr id="12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6109" y="8595122"/>
            <a:ext cx="298966" cy="298966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066109" y="9043511"/>
            <a:ext cx="2037755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LoRA (Low-Rank Adaptation)</a:t>
            </a:r>
            <a:endParaRPr lang="en-US" sz="1200" dirty="0"/>
          </a:p>
        </p:txBody>
      </p:sp>
      <p:sp>
        <p:nvSpPr>
          <p:cNvPr id="14" name="Text 9"/>
          <p:cNvSpPr/>
          <p:nvPr/>
        </p:nvSpPr>
        <p:spPr>
          <a:xfrm>
            <a:off x="5066109" y="9311878"/>
            <a:ext cx="4498062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Approximating weight updates using low-rank matrices; only the rank-decomposition matrices are trained.</a:t>
            </a:r>
            <a:endParaRPr lang="en-US" sz="900" dirty="0"/>
          </a:p>
        </p:txBody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3595" y="8595122"/>
            <a:ext cx="298966" cy="29896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9713595" y="9043511"/>
            <a:ext cx="1731288" cy="1966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QLoRA (Quantised LoRA)</a:t>
            </a:r>
            <a:endParaRPr lang="en-US" sz="1200" dirty="0"/>
          </a:p>
        </p:txBody>
      </p:sp>
      <p:sp>
        <p:nvSpPr>
          <p:cNvPr id="17" name="Text 11"/>
          <p:cNvSpPr/>
          <p:nvPr/>
        </p:nvSpPr>
        <p:spPr>
          <a:xfrm>
            <a:off x="9713595" y="9311878"/>
            <a:ext cx="4498062" cy="3829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9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Combining LoRA with 4-bit quantization, further reducing memory footprint and computational requirements.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583" y="520541"/>
            <a:ext cx="12640270" cy="6228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900"/>
              </a:lnSpc>
              <a:buNone/>
            </a:pPr>
            <a:r>
              <a:rPr lang="en-US" sz="39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Dataset Focus: The Stanford Sentiment Treebank (SST-2)</a:t>
            </a:r>
            <a:endParaRPr lang="en-US" sz="39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583" y="1640205"/>
            <a:ext cx="5044916" cy="504491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177082" y="1616631"/>
            <a:ext cx="5240060" cy="373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SST-2: Standard for Sentiment Analysis</a:t>
            </a:r>
            <a:endParaRPr lang="en-US" sz="2350" dirty="0"/>
          </a:p>
        </p:txBody>
      </p:sp>
      <p:sp>
        <p:nvSpPr>
          <p:cNvPr id="5" name="Text 2"/>
          <p:cNvSpPr/>
          <p:nvPr/>
        </p:nvSpPr>
        <p:spPr>
          <a:xfrm>
            <a:off x="6177082" y="2179558"/>
            <a:ext cx="7798356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Task: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Binary sentence-level classification (Positive / Negative).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177082" y="2548652"/>
            <a:ext cx="7798356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Size: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67,349 training sentences; 1,821 validation sentences.</a:t>
            </a:r>
            <a:endParaRPr lang="en-US" sz="1450" dirty="0"/>
          </a:p>
        </p:txBody>
      </p:sp>
      <p:sp>
        <p:nvSpPr>
          <p:cNvPr id="7" name="Text 4"/>
          <p:cNvSpPr/>
          <p:nvPr/>
        </p:nvSpPr>
        <p:spPr>
          <a:xfrm>
            <a:off x="6177082" y="2917746"/>
            <a:ext cx="7798356" cy="6057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Relevance: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A common, high-quality benchmark for evaluating model transfer capabilities in NLP.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177082" y="3589734"/>
            <a:ext cx="7798356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350"/>
              </a:lnSpc>
              <a:buSzPct val="100000"/>
              <a:buChar char="•"/>
            </a:pPr>
            <a:r>
              <a:rPr lang="en-US" sz="14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Output:</a:t>
            </a:r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Metrics focused on Test Accuracy and F1-Score.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946547" y="7323773"/>
            <a:ext cx="13021270" cy="3028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Using SST-2 allows for direct comparison against published benchmarks for PEFT methods on common language tasks.</a:t>
            </a:r>
            <a:endParaRPr lang="en-US" sz="1450" dirty="0"/>
          </a:p>
        </p:txBody>
      </p:sp>
      <p:sp>
        <p:nvSpPr>
          <p:cNvPr id="10" name="Shape 7"/>
          <p:cNvSpPr/>
          <p:nvPr/>
        </p:nvSpPr>
        <p:spPr>
          <a:xfrm>
            <a:off x="662583" y="7110889"/>
            <a:ext cx="22860" cy="728662"/>
          </a:xfrm>
          <a:prstGeom prst="rect">
            <a:avLst/>
          </a:prstGeom>
          <a:solidFill>
            <a:srgbClr val="75BAE6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767358"/>
            <a:ext cx="11364992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Proposed Methodology: The Training Pipeline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1913334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 employed a systematic, four-stage approach for data preparation, model adaptation, and evaluation.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503765"/>
            <a:ext cx="6556891" cy="866537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74884" y="3586877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Data Preprocessing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4073009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Tokenisation, truncation, and padding of SST-2 sentences suitable for BERT input format.</a:t>
            </a:r>
            <a:endParaRPr lang="en-US" sz="17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503765"/>
            <a:ext cx="6556891" cy="866537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31775" y="3586877"/>
            <a:ext cx="399026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Model Setup &amp; PEFT Integration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7531775" y="4073009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Loading BERT base, freezing core weights, and initialising PEFT modules (LoRA/QLoRA/Adapter).</a:t>
            </a:r>
            <a:endParaRPr lang="en-US" sz="17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09" y="4983004"/>
            <a:ext cx="6556891" cy="866537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4884" y="6066115"/>
            <a:ext cx="331553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Task-Specific Fine-Tuning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74884" y="6552248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Training only the introduced PEFT parameters using the SST-2 training set (e.g., LoRA matrices).</a:t>
            </a:r>
            <a:endParaRPr lang="en-US" sz="1700" dirty="0"/>
          </a:p>
        </p:txBody>
      </p:sp>
      <p:pic>
        <p:nvPicPr>
          <p:cNvPr id="13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983004"/>
            <a:ext cx="6556891" cy="866537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31775" y="606611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Evaluation &amp; Analysis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7531775" y="6552248"/>
            <a:ext cx="612374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Evaluating performance metrics on the validation set, focusing on accuracy, time, and memory.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373743"/>
            <a:ext cx="1011031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Experimental Setup: Key Configurations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51972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Ensuring reproducibility and a fair comparison across all fine-tuning approaches.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758309" y="3110151"/>
            <a:ext cx="13113782" cy="3745706"/>
          </a:xfrm>
          <a:prstGeom prst="roundRect">
            <a:avLst>
              <a:gd name="adj" fmla="val 8676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65929" y="3117771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982623" y="3255288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Base Model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4915972" y="3255288"/>
            <a:ext cx="873192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BERT Base (uncased, 110M parameters)</a:t>
            </a:r>
            <a:endParaRPr lang="en-US" sz="1700" dirty="0"/>
          </a:p>
        </p:txBody>
      </p:sp>
      <p:sp>
        <p:nvSpPr>
          <p:cNvPr id="8" name="Shape 6"/>
          <p:cNvSpPr/>
          <p:nvPr/>
        </p:nvSpPr>
        <p:spPr>
          <a:xfrm>
            <a:off x="765929" y="3739515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982623" y="3877032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Dataset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4915972" y="3877032"/>
            <a:ext cx="873192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SST-2 Sentiment Classification</a:t>
            </a:r>
            <a:endParaRPr lang="en-US" sz="1700" dirty="0"/>
          </a:p>
        </p:txBody>
      </p:sp>
      <p:sp>
        <p:nvSpPr>
          <p:cNvPr id="11" name="Shape 9"/>
          <p:cNvSpPr/>
          <p:nvPr/>
        </p:nvSpPr>
        <p:spPr>
          <a:xfrm>
            <a:off x="765929" y="4361259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982623" y="4498777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Hyperparameters</a:t>
            </a:r>
            <a:endParaRPr lang="en-US" sz="1700" dirty="0"/>
          </a:p>
        </p:txBody>
      </p:sp>
      <p:sp>
        <p:nvSpPr>
          <p:cNvPr id="13" name="Text 11"/>
          <p:cNvSpPr/>
          <p:nvPr/>
        </p:nvSpPr>
        <p:spPr>
          <a:xfrm>
            <a:off x="4915972" y="4498777"/>
            <a:ext cx="873192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Batch Size: 32; Epochs: 15</a:t>
            </a:r>
            <a:endParaRPr lang="en-US" sz="1700" dirty="0"/>
          </a:p>
        </p:txBody>
      </p:sp>
      <p:sp>
        <p:nvSpPr>
          <p:cNvPr id="14" name="Shape 12"/>
          <p:cNvSpPr/>
          <p:nvPr/>
        </p:nvSpPr>
        <p:spPr>
          <a:xfrm>
            <a:off x="765929" y="4983004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982623" y="5120521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LoRA Configuration</a:t>
            </a:r>
            <a:endParaRPr lang="en-US" sz="1700" dirty="0"/>
          </a:p>
        </p:txBody>
      </p:sp>
      <p:sp>
        <p:nvSpPr>
          <p:cNvPr id="16" name="Text 14"/>
          <p:cNvSpPr/>
          <p:nvPr/>
        </p:nvSpPr>
        <p:spPr>
          <a:xfrm>
            <a:off x="4915972" y="5120521"/>
            <a:ext cx="873192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Rank r=16; alpha=32; Targeting query and value matrices.</a:t>
            </a:r>
            <a:endParaRPr lang="en-US" sz="1700" dirty="0"/>
          </a:p>
        </p:txBody>
      </p:sp>
      <p:sp>
        <p:nvSpPr>
          <p:cNvPr id="17" name="Shape 15"/>
          <p:cNvSpPr/>
          <p:nvPr/>
        </p:nvSpPr>
        <p:spPr>
          <a:xfrm>
            <a:off x="765929" y="5604748"/>
            <a:ext cx="130985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982623" y="5742265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Hardware</a:t>
            </a:r>
            <a:endParaRPr lang="en-US" sz="1700" dirty="0"/>
          </a:p>
        </p:txBody>
      </p:sp>
      <p:sp>
        <p:nvSpPr>
          <p:cNvPr id="19" name="Text 17"/>
          <p:cNvSpPr/>
          <p:nvPr/>
        </p:nvSpPr>
        <p:spPr>
          <a:xfrm>
            <a:off x="4915972" y="5742265"/>
            <a:ext cx="873192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NVIDIA TESLA T4(Collab)</a:t>
            </a:r>
            <a:endParaRPr lang="en-US" sz="1700" dirty="0"/>
          </a:p>
        </p:txBody>
      </p:sp>
      <p:sp>
        <p:nvSpPr>
          <p:cNvPr id="20" name="Shape 18"/>
          <p:cNvSpPr/>
          <p:nvPr/>
        </p:nvSpPr>
        <p:spPr>
          <a:xfrm>
            <a:off x="765929" y="6226493"/>
            <a:ext cx="13098542" cy="62174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982623" y="6364010"/>
            <a:ext cx="3492579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Frameworks</a:t>
            </a:r>
            <a:endParaRPr lang="en-US" sz="1700" dirty="0"/>
          </a:p>
        </p:txBody>
      </p:sp>
      <p:sp>
        <p:nvSpPr>
          <p:cNvPr id="22" name="Text 20"/>
          <p:cNvSpPr/>
          <p:nvPr/>
        </p:nvSpPr>
        <p:spPr>
          <a:xfrm>
            <a:off x="4915972" y="6364010"/>
            <a:ext cx="8731925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Hugging Face Transformers, PyTorch, Accelerate, PEFT library.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4097" y="309682"/>
            <a:ext cx="6447711" cy="3704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Results: Performance and Efficiency Comparison</a:t>
            </a:r>
            <a:endParaRPr lang="en-US" sz="2300" dirty="0"/>
          </a:p>
        </p:txBody>
      </p:sp>
      <p:sp>
        <p:nvSpPr>
          <p:cNvPr id="3" name="Text 1"/>
          <p:cNvSpPr/>
          <p:nvPr/>
        </p:nvSpPr>
        <p:spPr>
          <a:xfrm>
            <a:off x="394097" y="905232"/>
            <a:ext cx="13842206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PEFT methods maintain high accuracy while drastically reducing the number of trainable parameters.</a:t>
            </a:r>
            <a:endParaRPr lang="en-US" sz="85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4097" y="1212056"/>
            <a:ext cx="13842206" cy="7413665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6358771" y="8625721"/>
            <a:ext cx="112514" cy="112514"/>
          </a:xfrm>
          <a:prstGeom prst="roundRect">
            <a:avLst>
              <a:gd name="adj" fmla="val 16254"/>
            </a:avLst>
          </a:prstGeom>
          <a:solidFill>
            <a:srgbClr val="0C2C41"/>
          </a:solidFill>
          <a:ln/>
        </p:spPr>
      </p:sp>
      <p:sp>
        <p:nvSpPr>
          <p:cNvPr id="6" name="Text 3"/>
          <p:cNvSpPr/>
          <p:nvPr/>
        </p:nvSpPr>
        <p:spPr>
          <a:xfrm>
            <a:off x="6532245" y="8625721"/>
            <a:ext cx="706755" cy="112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Accuracy (%)</a:t>
            </a:r>
            <a:endParaRPr lang="en-US" sz="850" dirty="0"/>
          </a:p>
        </p:txBody>
      </p:sp>
      <p:sp>
        <p:nvSpPr>
          <p:cNvPr id="7" name="Shape 4"/>
          <p:cNvSpPr/>
          <p:nvPr/>
        </p:nvSpPr>
        <p:spPr>
          <a:xfrm>
            <a:off x="7391400" y="8625721"/>
            <a:ext cx="112514" cy="112514"/>
          </a:xfrm>
          <a:prstGeom prst="roundRect">
            <a:avLst>
              <a:gd name="adj" fmla="val 16254"/>
            </a:avLst>
          </a:prstGeom>
          <a:solidFill>
            <a:srgbClr val="1B6493"/>
          </a:solidFill>
          <a:ln/>
        </p:spPr>
      </p:sp>
      <p:sp>
        <p:nvSpPr>
          <p:cNvPr id="8" name="Text 5"/>
          <p:cNvSpPr/>
          <p:nvPr/>
        </p:nvSpPr>
        <p:spPr>
          <a:xfrm>
            <a:off x="7564874" y="8625721"/>
            <a:ext cx="1408628" cy="1126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85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Trainable Parameters (M)</a:t>
            </a:r>
            <a:endParaRPr lang="en-US" sz="850" dirty="0"/>
          </a:p>
        </p:txBody>
      </p:sp>
      <p:sp>
        <p:nvSpPr>
          <p:cNvPr id="9" name="Shape 6"/>
          <p:cNvSpPr/>
          <p:nvPr/>
        </p:nvSpPr>
        <p:spPr>
          <a:xfrm>
            <a:off x="394097" y="9090303"/>
            <a:ext cx="4539020" cy="1123474"/>
          </a:xfrm>
          <a:prstGeom prst="roundRect">
            <a:avLst>
              <a:gd name="adj" fmla="val 1503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231" y="9210437"/>
            <a:ext cx="337780" cy="337780"/>
          </a:xfrm>
          <a:prstGeom prst="rect">
            <a:avLst/>
          </a:prstGeom>
        </p:spPr>
      </p:pic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100" y="9284256"/>
            <a:ext cx="151924" cy="190024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14231" y="9660731"/>
            <a:ext cx="1481733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Accuracy</a:t>
            </a:r>
            <a:endParaRPr lang="en-US" sz="1150" dirty="0"/>
          </a:p>
        </p:txBody>
      </p:sp>
      <p:sp>
        <p:nvSpPr>
          <p:cNvPr id="13" name="Text 8"/>
          <p:cNvSpPr/>
          <p:nvPr/>
        </p:nvSpPr>
        <p:spPr>
          <a:xfrm>
            <a:off x="514231" y="9913501"/>
            <a:ext cx="4298752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LoRA and QLoRA achieve 99% of FFT accuracy.</a:t>
            </a:r>
            <a:endParaRPr lang="en-US" sz="850" dirty="0"/>
          </a:p>
        </p:txBody>
      </p:sp>
      <p:sp>
        <p:nvSpPr>
          <p:cNvPr id="14" name="Shape 9"/>
          <p:cNvSpPr/>
          <p:nvPr/>
        </p:nvSpPr>
        <p:spPr>
          <a:xfrm>
            <a:off x="5045631" y="9090303"/>
            <a:ext cx="4539020" cy="1123474"/>
          </a:xfrm>
          <a:prstGeom prst="roundRect">
            <a:avLst>
              <a:gd name="adj" fmla="val 1503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5765" y="9210437"/>
            <a:ext cx="337780" cy="337780"/>
          </a:xfrm>
          <a:prstGeom prst="rect">
            <a:avLst/>
          </a:prstGeom>
        </p:spPr>
      </p:pic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8633" y="9284256"/>
            <a:ext cx="151924" cy="190024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5165765" y="9660731"/>
            <a:ext cx="1481733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Memory Footprint</a:t>
            </a:r>
            <a:endParaRPr lang="en-US" sz="1150" dirty="0"/>
          </a:p>
        </p:txBody>
      </p:sp>
      <p:sp>
        <p:nvSpPr>
          <p:cNvPr id="18" name="Text 11"/>
          <p:cNvSpPr/>
          <p:nvPr/>
        </p:nvSpPr>
        <p:spPr>
          <a:xfrm>
            <a:off x="5165765" y="9913501"/>
            <a:ext cx="4298752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QLoRA reduces VRAM requirement by approximately 60% compared to FFT.</a:t>
            </a:r>
            <a:endParaRPr lang="en-US" sz="850" dirty="0"/>
          </a:p>
        </p:txBody>
      </p:sp>
      <p:sp>
        <p:nvSpPr>
          <p:cNvPr id="19" name="Shape 12"/>
          <p:cNvSpPr/>
          <p:nvPr/>
        </p:nvSpPr>
        <p:spPr>
          <a:xfrm>
            <a:off x="9697164" y="9090303"/>
            <a:ext cx="4539020" cy="1123474"/>
          </a:xfrm>
          <a:prstGeom prst="roundRect">
            <a:avLst>
              <a:gd name="adj" fmla="val 15036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pic>
        <p:nvPicPr>
          <p:cNvPr id="20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7298" y="9210437"/>
            <a:ext cx="337780" cy="337780"/>
          </a:xfrm>
          <a:prstGeom prst="rect">
            <a:avLst/>
          </a:prstGeom>
        </p:spPr>
      </p:pic>
      <p:pic>
        <p:nvPicPr>
          <p:cNvPr id="21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0167" y="9284256"/>
            <a:ext cx="151924" cy="190024"/>
          </a:xfrm>
          <a:prstGeom prst="rect">
            <a:avLst/>
          </a:prstGeom>
        </p:spPr>
      </p:pic>
      <p:sp>
        <p:nvSpPr>
          <p:cNvPr id="22" name="Text 13"/>
          <p:cNvSpPr/>
          <p:nvPr/>
        </p:nvSpPr>
        <p:spPr>
          <a:xfrm>
            <a:off x="9817298" y="9660731"/>
            <a:ext cx="1481733" cy="1852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11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Training Speed</a:t>
            </a:r>
            <a:endParaRPr lang="en-US" sz="1150" dirty="0"/>
          </a:p>
        </p:txBody>
      </p:sp>
      <p:sp>
        <p:nvSpPr>
          <p:cNvPr id="23" name="Text 14"/>
          <p:cNvSpPr/>
          <p:nvPr/>
        </p:nvSpPr>
        <p:spPr>
          <a:xfrm>
            <a:off x="9817298" y="9913501"/>
            <a:ext cx="4298752" cy="180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400"/>
              </a:lnSpc>
              <a:buNone/>
            </a:pPr>
            <a:r>
              <a:rPr lang="en-US" sz="8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PEFT methods result in 2x faster overall training iterations.</a:t>
            </a:r>
            <a:endParaRPr lang="en-US" sz="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46384"/>
            <a:ext cx="11592401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Visual Analysis: Understanding Model Training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2692360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Charts provide deeper insight into convergence and final performance characteristics.</a:t>
            </a:r>
            <a:endParaRPr lang="en-US" sz="17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5929" y="3422571"/>
            <a:ext cx="4250650" cy="2599849"/>
          </a:xfrm>
          <a:prstGeom prst="rect">
            <a:avLst/>
          </a:prstGeom>
        </p:spPr>
      </p:pic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9815" y="3422571"/>
            <a:ext cx="4250650" cy="2599849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702" y="3422571"/>
            <a:ext cx="4250650" cy="259984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58309" y="6405920"/>
            <a:ext cx="13113782" cy="2772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 Loss vs Epoch plot confirms rapid convergence for PEFT methods, while the parameter comparison visualises the immense efficiency gain.</a:t>
            </a:r>
            <a:endParaRPr lang="en-US" sz="13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5521" y="723900"/>
            <a:ext cx="6471047" cy="5537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350"/>
              </a:lnSpc>
              <a:buNone/>
            </a:pPr>
            <a:r>
              <a:rPr lang="en-US" sz="3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Conclusion and Future Directions</a:t>
            </a:r>
            <a:endParaRPr lang="en-US" sz="3450" dirty="0"/>
          </a:p>
        </p:txBody>
      </p:sp>
      <p:sp>
        <p:nvSpPr>
          <p:cNvPr id="4" name="Shape 1"/>
          <p:cNvSpPr/>
          <p:nvPr/>
        </p:nvSpPr>
        <p:spPr>
          <a:xfrm>
            <a:off x="6075521" y="1782485"/>
            <a:ext cx="3898702" cy="2066925"/>
          </a:xfrm>
          <a:prstGeom prst="roundRect">
            <a:avLst>
              <a:gd name="adj" fmla="val 5309"/>
            </a:avLst>
          </a:prstGeom>
          <a:solidFill>
            <a:srgbClr val="FFFFFF"/>
          </a:solidFill>
          <a:ln/>
        </p:spPr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5521" y="1759625"/>
            <a:ext cx="3898702" cy="91440"/>
          </a:xfrm>
          <a:prstGeom prst="rect">
            <a:avLst/>
          </a:prstGeom>
        </p:spPr>
      </p:pic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340" y="1530072"/>
            <a:ext cx="504944" cy="504944"/>
          </a:xfrm>
          <a:prstGeom prst="rect">
            <a:avLst/>
          </a:prstGeom>
        </p:spPr>
      </p:pic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788" y="1656278"/>
            <a:ext cx="201930" cy="252413"/>
          </a:xfrm>
          <a:prstGeom prst="rect">
            <a:avLst/>
          </a:prstGeom>
        </p:spPr>
      </p:pic>
      <p:sp>
        <p:nvSpPr>
          <p:cNvPr id="8" name="Text 2"/>
          <p:cNvSpPr/>
          <p:nvPr/>
        </p:nvSpPr>
        <p:spPr>
          <a:xfrm>
            <a:off x="6266617" y="2203252"/>
            <a:ext cx="2214920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Efficiency Proven</a:t>
            </a:r>
            <a:endParaRPr lang="en-US" sz="1700" dirty="0"/>
          </a:p>
        </p:txBody>
      </p:sp>
      <p:sp>
        <p:nvSpPr>
          <p:cNvPr id="9" name="Text 3"/>
          <p:cNvSpPr/>
          <p:nvPr/>
        </p:nvSpPr>
        <p:spPr>
          <a:xfrm>
            <a:off x="6266617" y="2581037"/>
            <a:ext cx="3516511" cy="1077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LoRA and QLoRA successfully fine-tune BERT for SST-2 with minimal parameter overhead (less than 1%) while preserving high accuracy.</a:t>
            </a:r>
            <a:endParaRPr lang="en-US" sz="1300" dirty="0"/>
          </a:p>
        </p:txBody>
      </p:sp>
      <p:sp>
        <p:nvSpPr>
          <p:cNvPr id="10" name="Shape 4"/>
          <p:cNvSpPr/>
          <p:nvPr/>
        </p:nvSpPr>
        <p:spPr>
          <a:xfrm>
            <a:off x="10142458" y="1782485"/>
            <a:ext cx="3898821" cy="2066925"/>
          </a:xfrm>
          <a:prstGeom prst="roundRect">
            <a:avLst>
              <a:gd name="adj" fmla="val 5309"/>
            </a:avLst>
          </a:prstGeom>
          <a:solidFill>
            <a:srgbClr val="FFFFFF"/>
          </a:solidFill>
          <a:ln/>
        </p:spPr>
      </p:sp>
      <p:pic>
        <p:nvPicPr>
          <p:cNvPr id="11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2458" y="1759625"/>
            <a:ext cx="3898821" cy="91440"/>
          </a:xfrm>
          <a:prstGeom prst="rect">
            <a:avLst/>
          </a:prstGeom>
        </p:spPr>
      </p:pic>
      <p:pic>
        <p:nvPicPr>
          <p:cNvPr id="12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39396" y="1530072"/>
            <a:ext cx="504944" cy="504944"/>
          </a:xfrm>
          <a:prstGeom prst="rect">
            <a:avLst/>
          </a:prstGeom>
        </p:spPr>
      </p:pic>
      <p:pic>
        <p:nvPicPr>
          <p:cNvPr id="1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90844" y="1656278"/>
            <a:ext cx="201930" cy="252413"/>
          </a:xfrm>
          <a:prstGeom prst="rect">
            <a:avLst/>
          </a:prstGeom>
        </p:spPr>
      </p:pic>
      <p:sp>
        <p:nvSpPr>
          <p:cNvPr id="14" name="Text 5"/>
          <p:cNvSpPr/>
          <p:nvPr/>
        </p:nvSpPr>
        <p:spPr>
          <a:xfrm>
            <a:off x="10333553" y="2203252"/>
            <a:ext cx="2214920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Scalability Enabled</a:t>
            </a:r>
            <a:endParaRPr lang="en-US" sz="1700" dirty="0"/>
          </a:p>
        </p:txBody>
      </p:sp>
      <p:sp>
        <p:nvSpPr>
          <p:cNvPr id="15" name="Text 6"/>
          <p:cNvSpPr/>
          <p:nvPr/>
        </p:nvSpPr>
        <p:spPr>
          <a:xfrm>
            <a:off x="10333553" y="2581037"/>
            <a:ext cx="3516630" cy="10772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These techniques democratise access to very large models by reducing the barrier of entry for resource-constrained environments.</a:t>
            </a:r>
            <a:endParaRPr lang="en-US" sz="1300" dirty="0"/>
          </a:p>
        </p:txBody>
      </p:sp>
      <p:sp>
        <p:nvSpPr>
          <p:cNvPr id="16" name="Shape 7"/>
          <p:cNvSpPr/>
          <p:nvPr/>
        </p:nvSpPr>
        <p:spPr>
          <a:xfrm>
            <a:off x="6075521" y="4270058"/>
            <a:ext cx="7965758" cy="1528286"/>
          </a:xfrm>
          <a:prstGeom prst="roundRect">
            <a:avLst>
              <a:gd name="adj" fmla="val 7180"/>
            </a:avLst>
          </a:prstGeom>
          <a:solidFill>
            <a:srgbClr val="FFFFFF"/>
          </a:solidFill>
          <a:ln/>
        </p:spPr>
      </p:sp>
      <p:pic>
        <p:nvPicPr>
          <p:cNvPr id="17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75521" y="4247198"/>
            <a:ext cx="7965758" cy="91440"/>
          </a:xfrm>
          <a:prstGeom prst="rect">
            <a:avLst/>
          </a:prstGeom>
        </p:spPr>
      </p:pic>
      <p:pic>
        <p:nvPicPr>
          <p:cNvPr id="1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5928" y="4017645"/>
            <a:ext cx="504944" cy="504944"/>
          </a:xfrm>
          <a:prstGeom prst="rect">
            <a:avLst/>
          </a:prstGeom>
        </p:spPr>
      </p:pic>
      <p:pic>
        <p:nvPicPr>
          <p:cNvPr id="1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57375" y="4143851"/>
            <a:ext cx="201930" cy="252413"/>
          </a:xfrm>
          <a:prstGeom prst="rect">
            <a:avLst/>
          </a:prstGeom>
        </p:spPr>
      </p:pic>
      <p:sp>
        <p:nvSpPr>
          <p:cNvPr id="20" name="Text 8"/>
          <p:cNvSpPr/>
          <p:nvPr/>
        </p:nvSpPr>
        <p:spPr>
          <a:xfrm>
            <a:off x="6266617" y="4690824"/>
            <a:ext cx="2214920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Future Scope</a:t>
            </a:r>
            <a:endParaRPr lang="en-US" sz="1700" dirty="0"/>
          </a:p>
        </p:txBody>
      </p:sp>
      <p:sp>
        <p:nvSpPr>
          <p:cNvPr id="21" name="Text 9"/>
          <p:cNvSpPr/>
          <p:nvPr/>
        </p:nvSpPr>
        <p:spPr>
          <a:xfrm>
            <a:off x="6266617" y="5068610"/>
            <a:ext cx="7583567" cy="538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Extend the work to larger and more complex models (e.g., Llama 2, GPT-3) and evaluate newer PEFT techniques like Prefix Tuning and Prompt Tuning.</a:t>
            </a:r>
            <a:endParaRPr lang="en-US" sz="1300" dirty="0"/>
          </a:p>
        </p:txBody>
      </p:sp>
      <p:sp>
        <p:nvSpPr>
          <p:cNvPr id="22" name="Text 10"/>
          <p:cNvSpPr/>
          <p:nvPr/>
        </p:nvSpPr>
        <p:spPr>
          <a:xfrm>
            <a:off x="6075521" y="6050756"/>
            <a:ext cx="2214920" cy="2768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References</a:t>
            </a:r>
            <a:endParaRPr lang="en-US" sz="1700" dirty="0"/>
          </a:p>
        </p:txBody>
      </p:sp>
      <p:sp>
        <p:nvSpPr>
          <p:cNvPr id="23" name="Text 11"/>
          <p:cNvSpPr/>
          <p:nvPr/>
        </p:nvSpPr>
        <p:spPr>
          <a:xfrm>
            <a:off x="6075521" y="6579989"/>
            <a:ext cx="796575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Hu et al. (2021). LoRA: Low-Rank Adaptation of Large Language Models.</a:t>
            </a:r>
            <a:endParaRPr lang="en-US" sz="1300" dirty="0"/>
          </a:p>
        </p:txBody>
      </p:sp>
      <p:sp>
        <p:nvSpPr>
          <p:cNvPr id="24" name="Text 12"/>
          <p:cNvSpPr/>
          <p:nvPr/>
        </p:nvSpPr>
        <p:spPr>
          <a:xfrm>
            <a:off x="6075521" y="6908125"/>
            <a:ext cx="796575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Dodge et al. (2020). Fine-Tuning Pre-Trained Language Models: Weighting the Details.</a:t>
            </a:r>
            <a:endParaRPr lang="en-US" sz="1300" dirty="0"/>
          </a:p>
        </p:txBody>
      </p:sp>
      <p:sp>
        <p:nvSpPr>
          <p:cNvPr id="25" name="Text 13"/>
          <p:cNvSpPr/>
          <p:nvPr/>
        </p:nvSpPr>
        <p:spPr>
          <a:xfrm>
            <a:off x="6075521" y="7236262"/>
            <a:ext cx="7965758" cy="269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100"/>
              </a:lnSpc>
              <a:buSzPct val="100000"/>
              <a:buChar char="•"/>
            </a:pPr>
            <a:r>
              <a:rPr lang="en-US" sz="13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OpenAI (2018). Improving Language Understanding by Generative Pre-Training.</a:t>
            </a:r>
            <a:endParaRPr lang="en-US" sz="13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2025-10-13T13:06:57Z</dcterms:created>
  <dcterms:modified xsi:type="dcterms:W3CDTF">2025-10-13T13:06:57Z</dcterms:modified>
</cp:coreProperties>
</file>